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5" r:id="rId3"/>
    <p:sldId id="266" r:id="rId4"/>
    <p:sldId id="268" r:id="rId5"/>
    <p:sldId id="267" r:id="rId6"/>
    <p:sldId id="270" r:id="rId7"/>
    <p:sldId id="257" r:id="rId8"/>
    <p:sldId id="259" r:id="rId9"/>
    <p:sldId id="258" r:id="rId10"/>
    <p:sldId id="261" r:id="rId11"/>
    <p:sldId id="264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7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6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48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86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1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0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0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32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215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2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03F97-6FFD-4E42-AEBA-A70F4447B619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17A7C-4DC5-40EA-9606-C4588A0EA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5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4559120"/>
            <a:ext cx="9144000" cy="1951619"/>
          </a:xfrm>
        </p:spPr>
        <p:txBody>
          <a:bodyPr/>
          <a:lstStyle/>
          <a:p>
            <a:r>
              <a:rPr lang="en-US" dirty="0" smtClean="0"/>
              <a:t>Warm up for </a:t>
            </a:r>
            <a:br>
              <a:rPr lang="en-US" dirty="0" smtClean="0"/>
            </a:br>
            <a:r>
              <a:rPr lang="en-US" b="1" dirty="0" smtClean="0"/>
              <a:t>Unit 3: Rise of Islam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4" descr="http://www.beautifulmosque.com/PostImages/Dar-Al-Islam-Mosque-In-Mexico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432" y="-249395"/>
            <a:ext cx="7539305" cy="497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600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434885" y="1493948"/>
            <a:ext cx="5918915" cy="5048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00B050"/>
                </a:solidFill>
              </a:rPr>
              <a:t>The</a:t>
            </a:r>
            <a:r>
              <a:rPr lang="en-US" sz="4000" i="1" dirty="0" smtClean="0">
                <a:solidFill>
                  <a:srgbClr val="00B050"/>
                </a:solidFill>
              </a:rPr>
              <a:t> </a:t>
            </a:r>
            <a:r>
              <a:rPr lang="en-US" sz="4000" i="1" dirty="0" smtClean="0">
                <a:solidFill>
                  <a:srgbClr val="7030A0"/>
                </a:solidFill>
              </a:rPr>
              <a:t>Qur’an</a:t>
            </a:r>
            <a:r>
              <a:rPr lang="en-US" sz="4000" i="1" dirty="0" smtClean="0">
                <a:solidFill>
                  <a:srgbClr val="00B050"/>
                </a:solidFill>
              </a:rPr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is the holy scripture. It was revealed by the prophet Muhammad during his lifetime, and it was codified after his death.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mundo-fro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5" y="4975901"/>
            <a:ext cx="1729050" cy="172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886089" y="437882"/>
            <a:ext cx="4149550" cy="4106823"/>
          </a:xfrm>
          <a:prstGeom prst="wedgeEllipseCallout">
            <a:avLst>
              <a:gd name="adj1" fmla="val -29284"/>
              <a:gd name="adj2" fmla="val 61355"/>
            </a:avLst>
          </a:prstGeom>
          <a:solidFill>
            <a:schemeClr val="bg1"/>
          </a:solidFill>
          <a:ln w="9525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The sources of guidance for </a:t>
            </a:r>
          </a:p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Muslims are:</a:t>
            </a:r>
          </a:p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#1: the Qur’an</a:t>
            </a:r>
          </a:p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#2: the Hadith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18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434885" y="1493948"/>
            <a:ext cx="5918915" cy="504851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7030A0"/>
                </a:solidFill>
              </a:rPr>
              <a:t>The </a:t>
            </a:r>
            <a:r>
              <a:rPr lang="en-US" sz="4000" i="1" dirty="0" smtClean="0">
                <a:solidFill>
                  <a:srgbClr val="00B050"/>
                </a:solidFill>
              </a:rPr>
              <a:t>Hadith</a:t>
            </a:r>
            <a:r>
              <a:rPr lang="en-US" sz="4000" dirty="0" smtClean="0">
                <a:solidFill>
                  <a:srgbClr val="7030A0"/>
                </a:solidFill>
              </a:rPr>
              <a:t> are the sayings and teachings of the Prophet Muhammad.  Within the hadith is the </a:t>
            </a:r>
            <a:r>
              <a:rPr lang="en-US" sz="4000" i="1" dirty="0" smtClean="0">
                <a:solidFill>
                  <a:srgbClr val="00B050"/>
                </a:solidFill>
              </a:rPr>
              <a:t>Sunnah</a:t>
            </a:r>
            <a:r>
              <a:rPr lang="en-US" sz="4000" i="1" dirty="0" smtClean="0">
                <a:solidFill>
                  <a:srgbClr val="7030A0"/>
                </a:solidFill>
              </a:rPr>
              <a:t>, </a:t>
            </a:r>
            <a:r>
              <a:rPr lang="en-US" sz="4000" dirty="0" smtClean="0">
                <a:solidFill>
                  <a:srgbClr val="7030A0"/>
                </a:solidFill>
              </a:rPr>
              <a:t>the example of the Prophet.  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Sunnah 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“habit”, “custom”, “pattern of action”</a:t>
            </a:r>
            <a:endParaRPr lang="en-US" sz="40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mundo-fro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5" y="4975901"/>
            <a:ext cx="1729050" cy="172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886089" y="437882"/>
            <a:ext cx="4149550" cy="4106823"/>
          </a:xfrm>
          <a:prstGeom prst="wedgeEllipseCallout">
            <a:avLst>
              <a:gd name="adj1" fmla="val -29284"/>
              <a:gd name="adj2" fmla="val 61355"/>
            </a:avLst>
          </a:prstGeom>
          <a:solidFill>
            <a:schemeClr val="bg1"/>
          </a:solidFill>
          <a:ln w="9525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The sources of guidance for </a:t>
            </a:r>
          </a:p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Muslims are:</a:t>
            </a:r>
          </a:p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#1: the Qur’an</a:t>
            </a:r>
          </a:p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#2: the Hadith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44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59876" y="5512158"/>
            <a:ext cx="7302321" cy="11852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EF1DD6"/>
                </a:solidFill>
              </a:rPr>
              <a:t>To achieve this goal, one engages in the acts and duties of the </a:t>
            </a:r>
            <a:r>
              <a:rPr lang="en-US" sz="3200" i="1" dirty="0" smtClean="0">
                <a:solidFill>
                  <a:srgbClr val="00B050"/>
                </a:solidFill>
              </a:rPr>
              <a:t>Five Pillars of Islam</a:t>
            </a:r>
            <a:r>
              <a:rPr lang="en-US" dirty="0" smtClean="0">
                <a:solidFill>
                  <a:srgbClr val="EF1DD6"/>
                </a:solidFill>
              </a:rPr>
              <a:t>. </a:t>
            </a:r>
            <a:endParaRPr lang="en-US" dirty="0">
              <a:solidFill>
                <a:srgbClr val="EF1DD6"/>
              </a:solidFill>
            </a:endParaRPr>
          </a:p>
        </p:txBody>
      </p:sp>
      <p:pic>
        <p:nvPicPr>
          <p:cNvPr id="7" name="Picture 6" descr="mundo-fro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5" y="4975901"/>
            <a:ext cx="1729050" cy="1721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267175" y="231820"/>
            <a:ext cx="3261636" cy="3825025"/>
          </a:xfrm>
          <a:prstGeom prst="wedgeEllipseCallout">
            <a:avLst>
              <a:gd name="adj1" fmla="val -19018"/>
              <a:gd name="adj2" fmla="val 68426"/>
            </a:avLst>
          </a:prstGeom>
          <a:solidFill>
            <a:schemeClr val="bg1"/>
          </a:solidFill>
          <a:ln w="9525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The goal within Islam is to “seek the face of God”.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4.bp.blogspot.com/_5NRA3CBqL1s/TPAQ9dbMhfI/AAAAAAAAAO0/7bpPaFpJYrU/s1600/5%2BPILLAR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180" y="231820"/>
            <a:ext cx="6716934" cy="517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8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impression do </a:t>
            </a:r>
            <a:r>
              <a:rPr lang="en-US" b="1" dirty="0" smtClean="0">
                <a:solidFill>
                  <a:srgbClr val="00B050"/>
                </a:solidFill>
              </a:rPr>
              <a:t>you (we) </a:t>
            </a:r>
            <a:r>
              <a:rPr lang="en-US" dirty="0" smtClean="0"/>
              <a:t>have of Islam?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677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impression does </a:t>
            </a:r>
            <a:r>
              <a:rPr lang="en-US" b="1" dirty="0" smtClean="0">
                <a:solidFill>
                  <a:srgbClr val="FF0000"/>
                </a:solidFill>
              </a:rPr>
              <a:t>our country </a:t>
            </a:r>
            <a:r>
              <a:rPr lang="en-US" dirty="0" smtClean="0"/>
              <a:t>have of Islam?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186" y="1558344"/>
            <a:ext cx="10735614" cy="461861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 you watch, write down 2-3 pieces of data that you find compelling, disturbing, or surprising. </a:t>
            </a:r>
          </a:p>
          <a:p>
            <a:endParaRPr lang="en-US" dirty="0"/>
          </a:p>
        </p:txBody>
      </p:sp>
      <p:pic>
        <p:nvPicPr>
          <p:cNvPr id="1026" name="Picture 2" descr="AM_logo_Colou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36" y="172190"/>
            <a:ext cx="30861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882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7782" y="210578"/>
            <a:ext cx="7429500" cy="1325563"/>
          </a:xfrm>
        </p:spPr>
        <p:txBody>
          <a:bodyPr/>
          <a:lstStyle/>
          <a:p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b="1" dirty="0" smtClean="0"/>
              <a:t>Small Group Discussion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456" y="1854558"/>
            <a:ext cx="11642502" cy="4700787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3200" dirty="0">
                <a:solidFill>
                  <a:srgbClr val="00B050"/>
                </a:solidFill>
              </a:rPr>
              <a:t>Is there a way that Muslims can change perceptions of themselves? Is that their responsibility or the responsibility of others? What can be done to change that view?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>
                <a:solidFill>
                  <a:srgbClr val="0070C0"/>
                </a:solidFill>
              </a:rPr>
              <a:t>What affect do you think it has on people if they are marginalized or told they don’t belong? Do you think this response is justified?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>
                <a:solidFill>
                  <a:schemeClr val="accent4">
                    <a:lumMod val="75000"/>
                  </a:schemeClr>
                </a:solidFill>
              </a:rPr>
              <a:t>What did the film have to say about terrorism and Muslims?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>
                <a:solidFill>
                  <a:srgbClr val="7030A0"/>
                </a:solidFill>
              </a:rPr>
              <a:t>Based on what you learned about Muslims in the film, what do you think is some common ground Muslims share with those of other faiths? </a:t>
            </a:r>
          </a:p>
          <a:p>
            <a:endParaRPr lang="en-US" dirty="0"/>
          </a:p>
        </p:txBody>
      </p:sp>
      <p:pic>
        <p:nvPicPr>
          <p:cNvPr id="4" name="Picture 2" descr="AM_logo_Colou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82" y="210578"/>
            <a:ext cx="30861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44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about our warm-up for unit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i="1" dirty="0" smtClean="0"/>
              <a:t>On a separate sheet of paper: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Summarize 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2-3 take-away points from today’s </a:t>
            </a: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class discussions. 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</a:rPr>
              <a:t>What do you want to know more about by the end of this unit on the rise of Islam?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3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4152" y="143568"/>
            <a:ext cx="9144000" cy="1182955"/>
          </a:xfrm>
        </p:spPr>
        <p:txBody>
          <a:bodyPr/>
          <a:lstStyle/>
          <a:p>
            <a:r>
              <a:rPr lang="en-US" b="1" dirty="0" smtClean="0"/>
              <a:t>Some Basics of Islam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2124" y="5241701"/>
            <a:ext cx="9663448" cy="1074315"/>
          </a:xfrm>
        </p:spPr>
        <p:txBody>
          <a:bodyPr>
            <a:noAutofit/>
          </a:bodyPr>
          <a:lstStyle/>
          <a:p>
            <a:pPr algn="l"/>
            <a:r>
              <a:rPr lang="en-US" sz="4400" dirty="0" smtClean="0"/>
              <a:t>Notes 3.1</a:t>
            </a:r>
          </a:p>
          <a:p>
            <a:pPr algn="l"/>
            <a:r>
              <a:rPr lang="en-US" sz="3600" dirty="0" smtClean="0"/>
              <a:t>January ___, 2018</a:t>
            </a:r>
            <a:endParaRPr lang="en-US" sz="3600" dirty="0"/>
          </a:p>
        </p:txBody>
      </p:sp>
      <p:pic>
        <p:nvPicPr>
          <p:cNvPr id="1028" name="Picture 4" descr="http://4.bp.blogspot.com/_TAmbNonrHtw/THyY_MZlgmI/AAAAAAAAARI/-QrJCttzHXQ/s1600/masjid_abiqu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902" y="1326523"/>
            <a:ext cx="6217342" cy="414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63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51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50806" y="1210614"/>
            <a:ext cx="4102994" cy="4966349"/>
          </a:xfrm>
        </p:spPr>
        <p:txBody>
          <a:bodyPr>
            <a:normAutofit fontScale="92500"/>
          </a:bodyPr>
          <a:lstStyle/>
          <a:p>
            <a:r>
              <a:rPr lang="en-US" sz="3600" dirty="0" smtClean="0">
                <a:solidFill>
                  <a:srgbClr val="92D050"/>
                </a:solidFill>
              </a:rPr>
              <a:t>Islam is a</a:t>
            </a:r>
            <a:r>
              <a:rPr lang="en-US" sz="3600" dirty="0" smtClean="0">
                <a:solidFill>
                  <a:srgbClr val="0070C0"/>
                </a:solidFill>
              </a:rPr>
              <a:t> universal world </a:t>
            </a:r>
            <a:r>
              <a:rPr lang="en-US" sz="3600" dirty="0" smtClean="0">
                <a:solidFill>
                  <a:srgbClr val="92D050"/>
                </a:solidFill>
              </a:rPr>
              <a:t>religion that began in 622 C.E. in </a:t>
            </a:r>
            <a:r>
              <a:rPr lang="en-US" sz="3600" dirty="0" smtClean="0">
                <a:solidFill>
                  <a:srgbClr val="0070C0"/>
                </a:solidFill>
              </a:rPr>
              <a:t>Arabia</a:t>
            </a:r>
            <a:r>
              <a:rPr lang="en-US" sz="3600" dirty="0" smtClean="0">
                <a:solidFill>
                  <a:srgbClr val="92D050"/>
                </a:solidFill>
              </a:rPr>
              <a:t>. 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Followers of Islam acknowledge </a:t>
            </a:r>
            <a:r>
              <a:rPr lang="en-US" sz="3600" i="1" dirty="0" smtClean="0">
                <a:solidFill>
                  <a:srgbClr val="0070C0"/>
                </a:solidFill>
              </a:rPr>
              <a:t>Muhammad</a:t>
            </a:r>
            <a:r>
              <a:rPr lang="en-US" sz="3600" dirty="0" smtClean="0">
                <a:solidFill>
                  <a:srgbClr val="FFC000"/>
                </a:solidFill>
              </a:rPr>
              <a:t> as the most recent prophet (messenger) from God.  </a:t>
            </a:r>
          </a:p>
          <a:p>
            <a:endParaRPr lang="en-US" dirty="0"/>
          </a:p>
        </p:txBody>
      </p:sp>
      <p:pic>
        <p:nvPicPr>
          <p:cNvPr id="1026" name="Picture 2" descr="http://www.mappery.com/maps/Partial-Europe-Middle-East-Asia-Partial-Russia-Partial-Africa-Ma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95" y="128788"/>
            <a:ext cx="7110711" cy="518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355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078829" y="1378039"/>
            <a:ext cx="5274972" cy="4798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7030A0"/>
                </a:solidFill>
              </a:rPr>
              <a:t>Islam means “peace through submission to God”.</a:t>
            </a:r>
          </a:p>
          <a:p>
            <a:pPr marL="0" indent="0">
              <a:buNone/>
            </a:pPr>
            <a:endParaRPr lang="en-US" sz="36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rgbClr val="7030A0"/>
                </a:solidFill>
              </a:rPr>
              <a:t>Muslims gather at a </a:t>
            </a:r>
            <a:r>
              <a:rPr lang="en-US" sz="3600" b="1" dirty="0" smtClean="0">
                <a:solidFill>
                  <a:srgbClr val="92D050"/>
                </a:solidFill>
              </a:rPr>
              <a:t>mosque</a:t>
            </a:r>
            <a:r>
              <a:rPr lang="en-US" sz="3600" dirty="0" smtClean="0">
                <a:solidFill>
                  <a:srgbClr val="7030A0"/>
                </a:solidFill>
              </a:rPr>
              <a:t> (a house of worship for Muslims) to pray together. </a:t>
            </a:r>
          </a:p>
          <a:p>
            <a:pPr marL="0" indent="0">
              <a:buNone/>
            </a:pPr>
            <a:endParaRPr lang="en-US" sz="3600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sz="3600" dirty="0">
              <a:solidFill>
                <a:srgbClr val="7030A0"/>
              </a:solidFill>
            </a:endParaRPr>
          </a:p>
        </p:txBody>
      </p:sp>
      <p:pic>
        <p:nvPicPr>
          <p:cNvPr id="2052" name="Picture 4" descr="http://www.beautifulmosque.com/PostImages/Dar-Al-Islam-Mosque-In-Mexico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7" y="3305174"/>
            <a:ext cx="5383069" cy="355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4.bp.blogspot.com/_TAmbNonrHtw/THyY_MZlgmI/AAAAAAAAARI/-QrJCttzHXQ/s1600/masjid_abiqu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7" y="31268"/>
            <a:ext cx="5383069" cy="358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3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381</Words>
  <Application>Microsoft Office PowerPoint</Application>
  <PresentationFormat>Widescreen</PresentationFormat>
  <Paragraphs>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Warm up for  Unit 3: Rise of Islam</vt:lpstr>
      <vt:lpstr>What impression do you (we) have of Islam?</vt:lpstr>
      <vt:lpstr>What impression does our country have of Islam? </vt:lpstr>
      <vt:lpstr>PowerPoint Presentation</vt:lpstr>
      <vt:lpstr> Small Group Discussion </vt:lpstr>
      <vt:lpstr>Writing about our warm-up for unit 3</vt:lpstr>
      <vt:lpstr>Some Basics of Islam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Basics of Islam</dc:title>
  <dc:creator>Elaina</dc:creator>
  <cp:lastModifiedBy>Elaina Barroso</cp:lastModifiedBy>
  <cp:revision>8</cp:revision>
  <dcterms:created xsi:type="dcterms:W3CDTF">2016-01-14T19:31:42Z</dcterms:created>
  <dcterms:modified xsi:type="dcterms:W3CDTF">2018-01-01T18:10:52Z</dcterms:modified>
</cp:coreProperties>
</file>